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0"/>
  </p:normalViewPr>
  <p:slideViewPr>
    <p:cSldViewPr snapToGrid="0">
      <p:cViewPr varScale="1">
        <p:scale>
          <a:sx n="82" d="100"/>
          <a:sy n="82" d="100"/>
        </p:scale>
        <p:origin x="73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F31B7B21-8A11-4A42-9D71-0077DC93E6B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ACB5B-DF94-43D0-B4AE-40650137DD8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10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1B7B21-8A11-4A42-9D71-0077DC93E6B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40991431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1B7B21-8A11-4A42-9D71-0077DC93E6B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ACB5B-DF94-43D0-B4AE-40650137DD86}"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0243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1B7B21-8A11-4A42-9D71-0077DC93E6B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38110031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1B7B21-8A11-4A42-9D71-0077DC93E6BB}" type="datetimeFigureOut">
              <a:rPr lang="en-US" smtClean="0"/>
              <a:t>2/28/2023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FACB5B-DF94-43D0-B4AE-40650137DD8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145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1B7B21-8A11-4A42-9D71-0077DC93E6BB}"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3934189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1B7B21-8A11-4A42-9D71-0077DC93E6BB}" type="datetimeFigureOut">
              <a:rPr lang="en-US" smtClean="0"/>
              <a:t>2/28/2023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1762694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1B7B21-8A11-4A42-9D71-0077DC93E6BB}" type="datetimeFigureOut">
              <a:rPr lang="en-US" smtClean="0"/>
              <a:t>2/28/2023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165027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1B7B21-8A11-4A42-9D71-0077DC93E6BB}" type="datetimeFigureOut">
              <a:rPr lang="en-US" smtClean="0"/>
              <a:t>2/28/2023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358740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1B7B21-8A11-4A42-9D71-0077DC93E6BB}"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ACB5B-DF94-43D0-B4AE-40650137DD86}" type="slidenum">
              <a:rPr lang="en-US" smtClean="0"/>
              <a:t>‹#›</a:t>
            </a:fld>
            <a:endParaRPr lang="en-US"/>
          </a:p>
        </p:txBody>
      </p:sp>
    </p:spTree>
    <p:extLst>
      <p:ext uri="{BB962C8B-B14F-4D97-AF65-F5344CB8AC3E}">
        <p14:creationId xmlns:p14="http://schemas.microsoft.com/office/powerpoint/2010/main" val="1783165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31B7B21-8A11-4A42-9D71-0077DC93E6BB}" type="datetimeFigureOut">
              <a:rPr lang="en-US" smtClean="0"/>
              <a:t>2/28/2023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FACB5B-DF94-43D0-B4AE-40650137DD86}"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11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F31B7B21-8A11-4A42-9D71-0077DC93E6BB}" type="datetimeFigureOut">
              <a:rPr lang="en-US" smtClean="0"/>
              <a:t>2/28/2023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FACB5B-DF94-43D0-B4AE-40650137DD86}"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25458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EC622-ACF1-FE85-BF85-99B8D3A04CD3}"/>
              </a:ext>
            </a:extLst>
          </p:cNvPr>
          <p:cNvSpPr>
            <a:spLocks noGrp="1"/>
          </p:cNvSpPr>
          <p:nvPr>
            <p:ph type="ctrTitle"/>
          </p:nvPr>
        </p:nvSpPr>
        <p:spPr/>
        <p:txBody>
          <a:bodyPr>
            <a:normAutofit/>
          </a:bodyPr>
          <a:lstStyle/>
          <a:p>
            <a:pPr algn="ctr"/>
            <a:r>
              <a:rPr lang="en-US" sz="4400" b="1" dirty="0">
                <a:latin typeface="Arial" panose="020B0604020202020204" pitchFamily="34" charset="0"/>
                <a:cs typeface="Arial" panose="020B0604020202020204" pitchFamily="34" charset="0"/>
              </a:rPr>
              <a:t>Negotiable Instruments Act 1881</a:t>
            </a:r>
            <a:endParaRPr lang="en-US" sz="4400" dirty="0"/>
          </a:p>
        </p:txBody>
      </p:sp>
      <p:sp>
        <p:nvSpPr>
          <p:cNvPr id="3" name="Subtitle 2">
            <a:extLst>
              <a:ext uri="{FF2B5EF4-FFF2-40B4-BE49-F238E27FC236}">
                <a16:creationId xmlns:a16="http://schemas.microsoft.com/office/drawing/2014/main" id="{CFED7E57-55A4-F4E9-681C-35D5F047980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15603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4A703-1116-984F-E7C8-3EF00D792084}"/>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Essentials Of Cheque:</a:t>
            </a:r>
          </a:p>
        </p:txBody>
      </p:sp>
      <p:sp>
        <p:nvSpPr>
          <p:cNvPr id="3" name="Content Placeholder 2">
            <a:extLst>
              <a:ext uri="{FF2B5EF4-FFF2-40B4-BE49-F238E27FC236}">
                <a16:creationId xmlns:a16="http://schemas.microsoft.com/office/drawing/2014/main" id="{CDF0BC63-3566-9C49-3A13-8287B5BFB1F4}"/>
              </a:ext>
            </a:extLst>
          </p:cNvPr>
          <p:cNvSpPr>
            <a:spLocks noGrp="1"/>
          </p:cNvSpPr>
          <p:nvPr>
            <p:ph idx="1"/>
          </p:nvPr>
        </p:nvSpPr>
        <p:spPr/>
        <p:txBody>
          <a:bodyPr>
            <a:normAutofit lnSpcReduction="10000"/>
          </a:bodyPr>
          <a:lstStyle/>
          <a:p>
            <a:pPr marL="514350" indent="-514350" algn="just">
              <a:buAutoNum type="arabicPeriod"/>
            </a:pPr>
            <a:r>
              <a:rPr lang="en-US" dirty="0"/>
              <a:t>In Writing: The cheque must be in writing. It cannot be oral.</a:t>
            </a:r>
          </a:p>
          <a:p>
            <a:pPr marL="514350" indent="-514350" algn="just">
              <a:buAutoNum type="arabicPeriod"/>
            </a:pPr>
            <a:r>
              <a:rPr lang="en-US" dirty="0"/>
              <a:t>Unconditional: The language used in a cheque should be such as to convey an unconditional order.</a:t>
            </a:r>
          </a:p>
          <a:p>
            <a:pPr marL="514350" indent="-514350" algn="just">
              <a:buAutoNum type="arabicPeriod"/>
            </a:pPr>
            <a:r>
              <a:rPr lang="en-US" dirty="0"/>
              <a:t>Signature of the Drawer: It must be signed by the maker.</a:t>
            </a:r>
          </a:p>
          <a:p>
            <a:pPr marL="514350" indent="-514350" algn="just">
              <a:buAutoNum type="arabicPeriod"/>
            </a:pPr>
            <a:r>
              <a:rPr lang="en-US" dirty="0"/>
              <a:t>Certain Sum of Money: The amount in the cheque must be certain.</a:t>
            </a:r>
          </a:p>
          <a:p>
            <a:pPr marL="514350" indent="-514350" algn="just">
              <a:buAutoNum type="arabicPeriod"/>
            </a:pPr>
            <a:r>
              <a:rPr lang="en-US" dirty="0"/>
              <a:t>Payees Must be certain: It must be payable to specified person.</a:t>
            </a:r>
          </a:p>
          <a:p>
            <a:pPr marL="514350" indent="-514350" algn="just">
              <a:buAutoNum type="arabicPeriod"/>
            </a:pPr>
            <a:r>
              <a:rPr lang="en-US" dirty="0"/>
              <a:t>Only Money: The payment should be of money only.</a:t>
            </a:r>
          </a:p>
          <a:p>
            <a:pPr marL="514350" indent="-514350" algn="just">
              <a:buAutoNum type="arabicPeriod"/>
            </a:pPr>
            <a:r>
              <a:rPr lang="en-US" dirty="0"/>
              <a:t>Payable on Demand: It must be payable on demand.</a:t>
            </a:r>
          </a:p>
          <a:p>
            <a:pPr marL="514350" indent="-514350" algn="just">
              <a:buAutoNum type="arabicPeriod"/>
            </a:pPr>
            <a:r>
              <a:rPr lang="en-US" dirty="0"/>
              <a:t>Upon a Bank: It is an order of a depositor on a bank.</a:t>
            </a:r>
          </a:p>
        </p:txBody>
      </p:sp>
    </p:spTree>
    <p:extLst>
      <p:ext uri="{BB962C8B-B14F-4D97-AF65-F5344CB8AC3E}">
        <p14:creationId xmlns:p14="http://schemas.microsoft.com/office/powerpoint/2010/main" val="313163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4BF42-62D1-88BB-DD1F-4C6F0E695D4F}"/>
              </a:ext>
            </a:extLst>
          </p:cNvPr>
          <p:cNvSpPr>
            <a:spLocks noGrp="1"/>
          </p:cNvSpPr>
          <p:nvPr>
            <p:ph type="title"/>
          </p:nvPr>
        </p:nvSpPr>
        <p:spPr/>
        <p:txBody>
          <a:bodyPr>
            <a:normAutofit/>
          </a:bodyPr>
          <a:lstStyle/>
          <a:p>
            <a:r>
              <a:rPr lang="en-US" sz="3600" b="1" dirty="0">
                <a:latin typeface="Arial" panose="020B0604020202020204" pitchFamily="34" charset="0"/>
                <a:cs typeface="Arial" panose="020B0604020202020204" pitchFamily="34" charset="0"/>
              </a:rPr>
              <a:t>Negotiable Instruments Act</a:t>
            </a:r>
            <a:endParaRPr lang="en-US" sz="3600" b="1" dirty="0"/>
          </a:p>
        </p:txBody>
      </p:sp>
      <p:sp>
        <p:nvSpPr>
          <p:cNvPr id="3" name="Content Placeholder 2">
            <a:extLst>
              <a:ext uri="{FF2B5EF4-FFF2-40B4-BE49-F238E27FC236}">
                <a16:creationId xmlns:a16="http://schemas.microsoft.com/office/drawing/2014/main" id="{A7DBFD34-C878-777A-3B7C-F9F767E0D9ED}"/>
              </a:ext>
            </a:extLst>
          </p:cNvPr>
          <p:cNvSpPr>
            <a:spLocks noGrp="1"/>
          </p:cNvSpPr>
          <p:nvPr>
            <p:ph idx="1"/>
          </p:nvPr>
        </p:nvSpPr>
        <p:spPr/>
        <p:txBody>
          <a:bodyPr>
            <a:normAutofit/>
          </a:bodyPr>
          <a:lstStyle/>
          <a:p>
            <a:pPr marL="0" indent="0" algn="just">
              <a:buNone/>
            </a:pPr>
            <a:r>
              <a:rPr lang="en-US" dirty="0">
                <a:latin typeface="Arial" panose="020B0604020202020204" pitchFamily="34" charset="0"/>
                <a:cs typeface="Arial" panose="020B0604020202020204" pitchFamily="34" charset="0"/>
              </a:rPr>
              <a:t>The Negotiable Instruments Act was enacted in India in 1881. Prior to its enactment, the provisions of English Negotiable Instrument Act were applicable in India, and the present act is also based on English act with certain modifications.</a:t>
            </a:r>
          </a:p>
          <a:p>
            <a:pPr marL="0" indent="0" algn="just">
              <a:buNone/>
            </a:pPr>
            <a:r>
              <a:rPr lang="en-US" dirty="0">
                <a:latin typeface="Arial" panose="020B0604020202020204" pitchFamily="34" charset="0"/>
                <a:cs typeface="Arial" panose="020B0604020202020204" pitchFamily="34" charset="0"/>
              </a:rPr>
              <a:t>The act is applicable throughout India now including Jammu and Kashmir from the 1st of Marsh 1882.</a:t>
            </a:r>
          </a:p>
          <a:p>
            <a:pPr marL="0" indent="0" algn="just">
              <a:buNone/>
            </a:pPr>
            <a:r>
              <a:rPr lang="en-US" b="1" dirty="0">
                <a:latin typeface="Arial" panose="020B0604020202020204" pitchFamily="34" charset="0"/>
                <a:cs typeface="Arial" panose="020B0604020202020204" pitchFamily="34" charset="0"/>
              </a:rPr>
              <a:t>Negotiable</a:t>
            </a:r>
            <a:r>
              <a:rPr lang="en-US" dirty="0">
                <a:latin typeface="Arial" panose="020B0604020202020204" pitchFamily="34" charset="0"/>
                <a:cs typeface="Arial" panose="020B0604020202020204" pitchFamily="34" charset="0"/>
              </a:rPr>
              <a:t> means Transferable by delivery, and </a:t>
            </a:r>
            <a:r>
              <a:rPr lang="en-US" b="1" dirty="0">
                <a:latin typeface="Arial" panose="020B0604020202020204" pitchFamily="34" charset="0"/>
                <a:cs typeface="Arial" panose="020B0604020202020204" pitchFamily="34" charset="0"/>
              </a:rPr>
              <a:t>Instrument </a:t>
            </a:r>
            <a:r>
              <a:rPr lang="en-US" dirty="0">
                <a:latin typeface="Arial" panose="020B0604020202020204" pitchFamily="34" charset="0"/>
                <a:cs typeface="Arial" panose="020B0604020202020204" pitchFamily="34" charset="0"/>
              </a:rPr>
              <a:t>is a written document which creates a right in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of any person. Therefore, a negotiable instrument is a written document which creates a right in </a:t>
            </a:r>
            <a:r>
              <a:rPr lang="en-US" dirty="0" err="1">
                <a:latin typeface="Arial" panose="020B0604020202020204" pitchFamily="34" charset="0"/>
                <a:cs typeface="Arial" panose="020B0604020202020204" pitchFamily="34" charset="0"/>
              </a:rPr>
              <a:t>favour</a:t>
            </a:r>
            <a:r>
              <a:rPr lang="en-US" dirty="0">
                <a:latin typeface="Arial" panose="020B0604020202020204" pitchFamily="34" charset="0"/>
                <a:cs typeface="Arial" panose="020B0604020202020204" pitchFamily="34" charset="0"/>
              </a:rPr>
              <a:t> of any person and which is Transferable by delivery.</a:t>
            </a:r>
          </a:p>
        </p:txBody>
      </p:sp>
    </p:spTree>
    <p:extLst>
      <p:ext uri="{BB962C8B-B14F-4D97-AF65-F5344CB8AC3E}">
        <p14:creationId xmlns:p14="http://schemas.microsoft.com/office/powerpoint/2010/main" val="245754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803EA3-F963-AA6E-F406-D3FBB6933A78}"/>
              </a:ext>
            </a:extLst>
          </p:cNvPr>
          <p:cNvSpPr>
            <a:spLocks noGrp="1"/>
          </p:cNvSpPr>
          <p:nvPr>
            <p:ph type="title"/>
          </p:nvPr>
        </p:nvSpPr>
        <p:spPr/>
        <p:txBody>
          <a:bodyPr>
            <a:normAutofit/>
          </a:bodyPr>
          <a:lstStyle/>
          <a:p>
            <a:pPr algn="just"/>
            <a:r>
              <a:rPr lang="en-US" sz="3200" b="1" dirty="0">
                <a:latin typeface="Arial" panose="020B0604020202020204" pitchFamily="34" charset="0"/>
                <a:cs typeface="Arial" panose="020B0604020202020204" pitchFamily="34" charset="0"/>
              </a:rPr>
              <a:t>The essential characteristics of a negotiable instruments are enumerated below:</a:t>
            </a:r>
          </a:p>
        </p:txBody>
      </p:sp>
      <p:sp>
        <p:nvSpPr>
          <p:cNvPr id="3" name="Content Placeholder 2">
            <a:extLst>
              <a:ext uri="{FF2B5EF4-FFF2-40B4-BE49-F238E27FC236}">
                <a16:creationId xmlns:a16="http://schemas.microsoft.com/office/drawing/2014/main" id="{44188712-7791-F087-E665-DB1B3A2CCE42}"/>
              </a:ext>
            </a:extLst>
          </p:cNvPr>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It is a written document.</a:t>
            </a:r>
          </a:p>
          <a:p>
            <a:pPr algn="just"/>
            <a:r>
              <a:rPr lang="en-US" dirty="0">
                <a:latin typeface="Arial" panose="020B0604020202020204" pitchFamily="34" charset="0"/>
                <a:cs typeface="Arial" panose="020B0604020202020204" pitchFamily="34" charset="0"/>
              </a:rPr>
              <a:t>Negotiable instrument payable to bearer is transfer merely by delivery, where as a negotiable instrument payable to order is Transferable by endorsement and delivery.</a:t>
            </a:r>
          </a:p>
          <a:p>
            <a:pPr algn="just"/>
            <a:r>
              <a:rPr lang="en-US" dirty="0">
                <a:latin typeface="Arial" panose="020B0604020202020204" pitchFamily="34" charset="0"/>
                <a:cs typeface="Arial" panose="020B0604020202020204" pitchFamily="34" charset="0"/>
              </a:rPr>
              <a:t>The holder of a negotiable instrument can sue upon it in his own name.</a:t>
            </a:r>
          </a:p>
          <a:p>
            <a:pPr algn="just"/>
            <a:r>
              <a:rPr lang="en-US" dirty="0">
                <a:latin typeface="Arial" panose="020B0604020202020204" pitchFamily="34" charset="0"/>
                <a:cs typeface="Arial" panose="020B0604020202020204" pitchFamily="34" charset="0"/>
              </a:rPr>
              <a:t>The consideration is not mentioned on the negotiable instrument. It is presumed that the negotiable instrument has been drawn for a valuable consideration.</a:t>
            </a:r>
          </a:p>
        </p:txBody>
      </p:sp>
    </p:spTree>
    <p:extLst>
      <p:ext uri="{BB962C8B-B14F-4D97-AF65-F5344CB8AC3E}">
        <p14:creationId xmlns:p14="http://schemas.microsoft.com/office/powerpoint/2010/main" val="1655729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D9623-A7D4-B9C8-F230-1B92702B684C}"/>
              </a:ext>
            </a:extLst>
          </p:cNvPr>
          <p:cNvSpPr>
            <a:spLocks noGrp="1"/>
          </p:cNvSpPr>
          <p:nvPr>
            <p:ph type="title"/>
          </p:nvPr>
        </p:nvSpPr>
        <p:spPr/>
        <p:txBody>
          <a:bodyPr>
            <a:normAutofit/>
          </a:bodyPr>
          <a:lstStyle/>
          <a:p>
            <a:pPr algn="just"/>
            <a:r>
              <a:rPr lang="en-US" sz="3600" b="1" dirty="0">
                <a:latin typeface="Arial" panose="020B0604020202020204" pitchFamily="34" charset="0"/>
                <a:cs typeface="Arial" panose="020B0604020202020204" pitchFamily="34" charset="0"/>
              </a:rPr>
              <a:t>The essential characteristics of a negotiable instruments are enumerated below:</a:t>
            </a:r>
            <a:endParaRPr lang="en-US" sz="3600" dirty="0"/>
          </a:p>
        </p:txBody>
      </p:sp>
      <p:sp>
        <p:nvSpPr>
          <p:cNvPr id="3" name="Content Placeholder 2">
            <a:extLst>
              <a:ext uri="{FF2B5EF4-FFF2-40B4-BE49-F238E27FC236}">
                <a16:creationId xmlns:a16="http://schemas.microsoft.com/office/drawing/2014/main" id="{02A420A1-52D1-5A10-D9F6-94736771F8FE}"/>
              </a:ext>
            </a:extLst>
          </p:cNvPr>
          <p:cNvSpPr>
            <a:spLocks noGrp="1"/>
          </p:cNvSpPr>
          <p:nvPr>
            <p:ph idx="1"/>
          </p:nvPr>
        </p:nvSpPr>
        <p:spPr/>
        <p:txBody>
          <a:bodyPr/>
          <a:lstStyle/>
          <a:p>
            <a:r>
              <a:rPr lang="en-US" dirty="0"/>
              <a:t>It works in the same manner as money and, like money, it may also be transferred from one person to another.</a:t>
            </a:r>
          </a:p>
          <a:p>
            <a:r>
              <a:rPr lang="en-US" dirty="0"/>
              <a:t>The transferor does not need to give notice to any person at the time of transferring the instruments.</a:t>
            </a:r>
          </a:p>
          <a:p>
            <a:r>
              <a:rPr lang="en-US" dirty="0"/>
              <a:t>It is the simplest and most convenient mode of assignment of a debt.</a:t>
            </a:r>
          </a:p>
          <a:p>
            <a:r>
              <a:rPr lang="en-US" dirty="0"/>
              <a:t>The title to the instrument received by a </a:t>
            </a:r>
            <a:r>
              <a:rPr lang="en-US" dirty="0" err="1"/>
              <a:t>bonafide</a:t>
            </a:r>
            <a:r>
              <a:rPr lang="en-US" dirty="0"/>
              <a:t> transferee is not affected by any defect in the title of the transferor.</a:t>
            </a:r>
          </a:p>
        </p:txBody>
      </p:sp>
    </p:spTree>
    <p:extLst>
      <p:ext uri="{BB962C8B-B14F-4D97-AF65-F5344CB8AC3E}">
        <p14:creationId xmlns:p14="http://schemas.microsoft.com/office/powerpoint/2010/main" val="28008421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E75EF-E8CA-67EF-7809-1F3C62A2F983}"/>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PROMISSORY NOTES:</a:t>
            </a:r>
          </a:p>
        </p:txBody>
      </p:sp>
      <p:sp>
        <p:nvSpPr>
          <p:cNvPr id="3" name="Content Placeholder 2">
            <a:extLst>
              <a:ext uri="{FF2B5EF4-FFF2-40B4-BE49-F238E27FC236}">
                <a16:creationId xmlns:a16="http://schemas.microsoft.com/office/drawing/2014/main" id="{83C90804-1472-6DCE-AD05-361D0E9C17A2}"/>
              </a:ext>
            </a:extLst>
          </p:cNvPr>
          <p:cNvSpPr>
            <a:spLocks noGrp="1"/>
          </p:cNvSpPr>
          <p:nvPr>
            <p:ph idx="1"/>
          </p:nvPr>
        </p:nvSpPr>
        <p:spPr/>
        <p:txBody>
          <a:bodyPr>
            <a:normAutofit/>
          </a:bodyPr>
          <a:lstStyle/>
          <a:p>
            <a:pPr marL="0" indent="0" algn="just">
              <a:buNone/>
            </a:pPr>
            <a:r>
              <a:rPr lang="en-US" dirty="0"/>
              <a:t>Section 4 of the Act defines a promissory note as an instrument in writing.</a:t>
            </a:r>
          </a:p>
          <a:p>
            <a:pPr marL="0" indent="0" algn="just">
              <a:buNone/>
            </a:pPr>
            <a:r>
              <a:rPr lang="en-US" dirty="0"/>
              <a:t>It contains an unconditional undertaking which is signed by the maker to pay of certain sum of money to, to the order of certain person, or to the bearer of the instruments. The person, who makes the promissory note, promises to pay and is called the maker. The person to whom the payment is to be mode is called the payee.</a:t>
            </a:r>
          </a:p>
        </p:txBody>
      </p:sp>
    </p:spTree>
    <p:extLst>
      <p:ext uri="{BB962C8B-B14F-4D97-AF65-F5344CB8AC3E}">
        <p14:creationId xmlns:p14="http://schemas.microsoft.com/office/powerpoint/2010/main" val="290795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5EBCA-51DC-1A07-2F54-0ED7949E8DBB}"/>
              </a:ext>
            </a:extLst>
          </p:cNvPr>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Essential features:</a:t>
            </a:r>
          </a:p>
        </p:txBody>
      </p:sp>
      <p:sp>
        <p:nvSpPr>
          <p:cNvPr id="3" name="Content Placeholder 2">
            <a:extLst>
              <a:ext uri="{FF2B5EF4-FFF2-40B4-BE49-F238E27FC236}">
                <a16:creationId xmlns:a16="http://schemas.microsoft.com/office/drawing/2014/main" id="{2993641C-C8FA-3170-D501-FE59969C2B2F}"/>
              </a:ext>
            </a:extLst>
          </p:cNvPr>
          <p:cNvSpPr>
            <a:spLocks noGrp="1"/>
          </p:cNvSpPr>
          <p:nvPr>
            <p:ph idx="1"/>
          </p:nvPr>
        </p:nvSpPr>
        <p:spPr/>
        <p:txBody>
          <a:bodyPr>
            <a:normAutofit lnSpcReduction="10000"/>
          </a:bodyPr>
          <a:lstStyle/>
          <a:p>
            <a:pPr marL="0" indent="0">
              <a:buNone/>
            </a:pPr>
            <a:r>
              <a:rPr lang="en-US" dirty="0"/>
              <a:t>The following are the essential features of a Promissory note:</a:t>
            </a:r>
          </a:p>
          <a:p>
            <a:pPr algn="just"/>
            <a:r>
              <a:rPr lang="en-US" dirty="0"/>
              <a:t>The promise must be in writing.</a:t>
            </a:r>
          </a:p>
          <a:p>
            <a:pPr algn="just"/>
            <a:r>
              <a:rPr lang="en-US" dirty="0"/>
              <a:t>The promise must be signed by the maker or payer.</a:t>
            </a:r>
          </a:p>
          <a:p>
            <a:pPr algn="just"/>
            <a:r>
              <a:rPr lang="en-US" dirty="0"/>
              <a:t>The promise must be unconditional.</a:t>
            </a:r>
          </a:p>
          <a:p>
            <a:pPr algn="just"/>
            <a:r>
              <a:rPr lang="en-US" dirty="0"/>
              <a:t>The amount to be paid must be definite in terms of money.</a:t>
            </a:r>
          </a:p>
          <a:p>
            <a:pPr algn="just"/>
            <a:r>
              <a:rPr lang="en-US" dirty="0"/>
              <a:t>It must be payable on demand or at a fixed or determinable future date.</a:t>
            </a:r>
          </a:p>
          <a:p>
            <a:pPr algn="just"/>
            <a:r>
              <a:rPr lang="en-US" dirty="0"/>
              <a:t>It must be payable to a definite person. The Payee must be certain.</a:t>
            </a:r>
          </a:p>
          <a:p>
            <a:pPr algn="just"/>
            <a:r>
              <a:rPr lang="en-US" dirty="0"/>
              <a:t>Promissory note must bear stamp at the rate prescribed by law of a country.</a:t>
            </a:r>
          </a:p>
          <a:p>
            <a:pPr algn="just"/>
            <a:r>
              <a:rPr lang="en-US" dirty="0"/>
              <a:t>There are two parties a promissory note. i.e. Maker and Payee</a:t>
            </a:r>
          </a:p>
          <a:p>
            <a:endParaRPr lang="en-US" dirty="0"/>
          </a:p>
        </p:txBody>
      </p:sp>
    </p:spTree>
    <p:extLst>
      <p:ext uri="{BB962C8B-B14F-4D97-AF65-F5344CB8AC3E}">
        <p14:creationId xmlns:p14="http://schemas.microsoft.com/office/powerpoint/2010/main" val="2519990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57D34-5C84-9A62-15D7-BB78471D6E33}"/>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Bill Of Exchange [Section 5]:</a:t>
            </a:r>
          </a:p>
        </p:txBody>
      </p:sp>
      <p:sp>
        <p:nvSpPr>
          <p:cNvPr id="3" name="Content Placeholder 2">
            <a:extLst>
              <a:ext uri="{FF2B5EF4-FFF2-40B4-BE49-F238E27FC236}">
                <a16:creationId xmlns:a16="http://schemas.microsoft.com/office/drawing/2014/main" id="{AF54ABE9-323C-40FD-B928-52CE2115F891}"/>
              </a:ext>
            </a:extLst>
          </p:cNvPr>
          <p:cNvSpPr>
            <a:spLocks noGrp="1"/>
          </p:cNvSpPr>
          <p:nvPr>
            <p:ph idx="1"/>
          </p:nvPr>
        </p:nvSpPr>
        <p:spPr/>
        <p:txBody>
          <a:bodyPr>
            <a:normAutofit/>
          </a:bodyPr>
          <a:lstStyle/>
          <a:p>
            <a:pPr marL="0" indent="0" algn="just">
              <a:buNone/>
            </a:pPr>
            <a:r>
              <a:rPr lang="en-US" dirty="0"/>
              <a:t>According to section 5 of Negotiable Instruments Act, 1881- A 'bill of exchange' is an instrument in writing, containing an unconditional order, signed by the maker, directing a certain person to pay a certain sum of money only to or to the order of a certain person, or to the bearer of the instrument. It is also called a Draft.</a:t>
            </a:r>
          </a:p>
        </p:txBody>
      </p:sp>
    </p:spTree>
    <p:extLst>
      <p:ext uri="{BB962C8B-B14F-4D97-AF65-F5344CB8AC3E}">
        <p14:creationId xmlns:p14="http://schemas.microsoft.com/office/powerpoint/2010/main" val="398401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0EC99-6BDE-18F3-562A-4CB994AD06A0}"/>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Characteristic Features of a bill of exchange: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264630A-806F-B132-634D-3BEE013BBBE5}"/>
              </a:ext>
            </a:extLst>
          </p:cNvPr>
          <p:cNvSpPr>
            <a:spLocks noGrp="1"/>
          </p:cNvSpPr>
          <p:nvPr>
            <p:ph idx="1"/>
          </p:nvPr>
        </p:nvSpPr>
        <p:spPr/>
        <p:txBody>
          <a:bodyPr>
            <a:normAutofit fontScale="92500" lnSpcReduction="20000"/>
          </a:bodyPr>
          <a:lstStyle/>
          <a:p>
            <a:pPr marL="514350" indent="-514350">
              <a:buAutoNum type="arabicPeriod"/>
            </a:pPr>
            <a:r>
              <a:rPr lang="en-US" dirty="0"/>
              <a:t>It must be in writing.</a:t>
            </a:r>
          </a:p>
          <a:p>
            <a:pPr marL="514350" indent="-514350">
              <a:buAutoNum type="arabicPeriod"/>
            </a:pPr>
            <a:r>
              <a:rPr lang="en-US" dirty="0"/>
              <a:t>It must contain an order to pay and not a promise or request.</a:t>
            </a:r>
          </a:p>
          <a:p>
            <a:pPr marL="514350" indent="-514350">
              <a:buAutoNum type="arabicPeriod"/>
            </a:pPr>
            <a:r>
              <a:rPr lang="en-US" dirty="0"/>
              <a:t>The order must be unconditional.</a:t>
            </a:r>
          </a:p>
          <a:p>
            <a:pPr marL="514350" indent="-514350">
              <a:buAutoNum type="arabicPeriod"/>
            </a:pPr>
            <a:r>
              <a:rPr lang="en-US" dirty="0"/>
              <a:t>There must be three parties, viz., drawer, drawee and payee.</a:t>
            </a:r>
          </a:p>
          <a:p>
            <a:pPr marL="514350" indent="-514350">
              <a:buAutoNum type="arabicPeriod"/>
            </a:pPr>
            <a:r>
              <a:rPr lang="en-US" dirty="0"/>
              <a:t>The parties must be certain.</a:t>
            </a:r>
          </a:p>
          <a:p>
            <a:pPr marL="514350" indent="-514350">
              <a:buAutoNum type="arabicPeriod"/>
            </a:pPr>
            <a:r>
              <a:rPr lang="en-US" dirty="0"/>
              <a:t>It must be signed by the drawer.</a:t>
            </a:r>
          </a:p>
          <a:p>
            <a:pPr marL="514350" indent="-514350">
              <a:buAutoNum type="arabicPeriod"/>
            </a:pPr>
            <a:r>
              <a:rPr lang="en-US" dirty="0"/>
              <a:t>The sum payable must be certain or capable of being made certain.</a:t>
            </a:r>
          </a:p>
          <a:p>
            <a:pPr marL="514350" indent="-514350">
              <a:buAutoNum type="arabicPeriod"/>
            </a:pPr>
            <a:r>
              <a:rPr lang="en-US" dirty="0"/>
              <a:t>The order must be to pay money and money alone.</a:t>
            </a:r>
          </a:p>
          <a:p>
            <a:pPr marL="514350" indent="-514350">
              <a:buAutoNum type="arabicPeriod"/>
            </a:pPr>
            <a:r>
              <a:rPr lang="en-US" dirty="0"/>
              <a:t>It must be duly stamped as per the Indian Stamp Act.</a:t>
            </a:r>
          </a:p>
          <a:p>
            <a:pPr marL="514350" indent="-514350">
              <a:buAutoNum type="arabicPeriod"/>
            </a:pPr>
            <a:r>
              <a:rPr lang="en-US" dirty="0"/>
              <a:t>Number, date and place are not essential.</a:t>
            </a:r>
          </a:p>
        </p:txBody>
      </p:sp>
    </p:spTree>
    <p:extLst>
      <p:ext uri="{BB962C8B-B14F-4D97-AF65-F5344CB8AC3E}">
        <p14:creationId xmlns:p14="http://schemas.microsoft.com/office/powerpoint/2010/main" val="3343482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4F42B-3594-4A58-5174-F0BAA1BC5E18}"/>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Cheque [Section 6]</a:t>
            </a:r>
          </a:p>
        </p:txBody>
      </p:sp>
      <p:sp>
        <p:nvSpPr>
          <p:cNvPr id="3" name="Content Placeholder 2">
            <a:extLst>
              <a:ext uri="{FF2B5EF4-FFF2-40B4-BE49-F238E27FC236}">
                <a16:creationId xmlns:a16="http://schemas.microsoft.com/office/drawing/2014/main" id="{EB3972A9-AE0A-6EEB-C11A-A8BCBE3616DB}"/>
              </a:ext>
            </a:extLst>
          </p:cNvPr>
          <p:cNvSpPr>
            <a:spLocks noGrp="1"/>
          </p:cNvSpPr>
          <p:nvPr>
            <p:ph idx="1"/>
          </p:nvPr>
        </p:nvSpPr>
        <p:spPr/>
        <p:txBody>
          <a:bodyPr/>
          <a:lstStyle/>
          <a:p>
            <a:pPr marL="0" indent="0" algn="just">
              <a:buNone/>
            </a:pPr>
            <a:r>
              <a:rPr lang="en-US" dirty="0"/>
              <a:t>According to section 6 of Negotiable Instruments Act, 1881- A cheque is defined as 'a bill of exchange drawn on a specified banker and not expressed to be payable otherwise than on demand’. Thus, a cheque is a bill of exchange with two added features, viz.:</a:t>
            </a:r>
          </a:p>
          <a:p>
            <a:pPr algn="just"/>
            <a:r>
              <a:rPr lang="en-US" dirty="0"/>
              <a:t>It is always drawn on a specified banker; and</a:t>
            </a:r>
          </a:p>
          <a:p>
            <a:pPr algn="just"/>
            <a:r>
              <a:rPr lang="en-US" dirty="0"/>
              <a:t> It is always payable on demand and not otherwise.</a:t>
            </a:r>
          </a:p>
        </p:txBody>
      </p:sp>
    </p:spTree>
    <p:extLst>
      <p:ext uri="{BB962C8B-B14F-4D97-AF65-F5344CB8AC3E}">
        <p14:creationId xmlns:p14="http://schemas.microsoft.com/office/powerpoint/2010/main" val="3708140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14</TotalTime>
  <Words>858</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Tw Cen MT</vt:lpstr>
      <vt:lpstr>Tw Cen MT Condensed</vt:lpstr>
      <vt:lpstr>Wingdings 3</vt:lpstr>
      <vt:lpstr>Integral</vt:lpstr>
      <vt:lpstr>Negotiable Instruments Act 1881</vt:lpstr>
      <vt:lpstr>Negotiable Instruments Act</vt:lpstr>
      <vt:lpstr>The essential characteristics of a negotiable instruments are enumerated below:</vt:lpstr>
      <vt:lpstr>The essential characteristics of a negotiable instruments are enumerated below:</vt:lpstr>
      <vt:lpstr>PROMISSORY NOTES:</vt:lpstr>
      <vt:lpstr>Essential features:</vt:lpstr>
      <vt:lpstr>Bill Of Exchange [Section 5]:</vt:lpstr>
      <vt:lpstr>Characteristic Features of a bill of exchange:</vt:lpstr>
      <vt:lpstr>Cheque [Section 6]</vt:lpstr>
      <vt:lpstr>Essentials Of Cheque: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Ananya Priya</dc:creator>
  <cp:lastModifiedBy>Ananya Priya</cp:lastModifiedBy>
  <cp:revision>5</cp:revision>
  <dcterms:created xsi:type="dcterms:W3CDTF">2022-12-15T06:47:14Z</dcterms:created>
  <dcterms:modified xsi:type="dcterms:W3CDTF">2023-02-28T17:53:17Z</dcterms:modified>
</cp:coreProperties>
</file>